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7"/>
  </p:notesMasterIdLst>
  <p:sldIdLst>
    <p:sldId id="297" r:id="rId2"/>
    <p:sldId id="328" r:id="rId3"/>
    <p:sldId id="354" r:id="rId4"/>
    <p:sldId id="527" r:id="rId5"/>
    <p:sldId id="528" r:id="rId6"/>
    <p:sldId id="401" r:id="rId7"/>
    <p:sldId id="402" r:id="rId8"/>
    <p:sldId id="403" r:id="rId9"/>
    <p:sldId id="529" r:id="rId10"/>
    <p:sldId id="458" r:id="rId11"/>
    <p:sldId id="459" r:id="rId12"/>
    <p:sldId id="355" r:id="rId13"/>
    <p:sldId id="356" r:id="rId14"/>
    <p:sldId id="357" r:id="rId15"/>
    <p:sldId id="358" r:id="rId16"/>
    <p:sldId id="359" r:id="rId17"/>
    <p:sldId id="530" r:id="rId18"/>
    <p:sldId id="363" r:id="rId19"/>
    <p:sldId id="464" r:id="rId20"/>
    <p:sldId id="465" r:id="rId21"/>
    <p:sldId id="365" r:id="rId22"/>
    <p:sldId id="364" r:id="rId23"/>
    <p:sldId id="366" r:id="rId24"/>
    <p:sldId id="367" r:id="rId25"/>
    <p:sldId id="368" r:id="rId26"/>
    <p:sldId id="369" r:id="rId27"/>
    <p:sldId id="467" r:id="rId28"/>
    <p:sldId id="468" r:id="rId29"/>
    <p:sldId id="469" r:id="rId30"/>
    <p:sldId id="515" r:id="rId31"/>
    <p:sldId id="516" r:id="rId32"/>
    <p:sldId id="509" r:id="rId33"/>
    <p:sldId id="510" r:id="rId34"/>
    <p:sldId id="526" r:id="rId35"/>
    <p:sldId id="531" r:id="rId36"/>
    <p:sldId id="477" r:id="rId37"/>
    <p:sldId id="454" r:id="rId38"/>
    <p:sldId id="382" r:id="rId39"/>
    <p:sldId id="487" r:id="rId40"/>
    <p:sldId id="479" r:id="rId41"/>
    <p:sldId id="480" r:id="rId42"/>
    <p:sldId id="481" r:id="rId43"/>
    <p:sldId id="482" r:id="rId44"/>
    <p:sldId id="483" r:id="rId45"/>
    <p:sldId id="448" r:id="rId46"/>
    <p:sldId id="449" r:id="rId47"/>
    <p:sldId id="450" r:id="rId48"/>
    <p:sldId id="404" r:id="rId49"/>
    <p:sldId id="518" r:id="rId50"/>
    <p:sldId id="511" r:id="rId51"/>
    <p:sldId id="378" r:id="rId52"/>
    <p:sldId id="451" r:id="rId53"/>
    <p:sldId id="494" r:id="rId54"/>
    <p:sldId id="512" r:id="rId55"/>
    <p:sldId id="453" r:id="rId56"/>
    <p:sldId id="383" r:id="rId57"/>
    <p:sldId id="381" r:id="rId58"/>
    <p:sldId id="455" r:id="rId59"/>
    <p:sldId id="502" r:id="rId60"/>
    <p:sldId id="385" r:id="rId61"/>
    <p:sldId id="500" r:id="rId62"/>
    <p:sldId id="501" r:id="rId63"/>
    <p:sldId id="384" r:id="rId64"/>
    <p:sldId id="505" r:id="rId65"/>
    <p:sldId id="387" r:id="rId66"/>
    <p:sldId id="391" r:id="rId67"/>
    <p:sldId id="508" r:id="rId68"/>
    <p:sldId id="390" r:id="rId69"/>
    <p:sldId id="519" r:id="rId70"/>
    <p:sldId id="520" r:id="rId71"/>
    <p:sldId id="522" r:id="rId72"/>
    <p:sldId id="523" r:id="rId73"/>
    <p:sldId id="524" r:id="rId74"/>
    <p:sldId id="525" r:id="rId75"/>
    <p:sldId id="39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43" autoAdjust="0"/>
    <p:restoredTop sz="85782" autoAdjust="0"/>
  </p:normalViewPr>
  <p:slideViewPr>
    <p:cSldViewPr snapToGrid="0">
      <p:cViewPr varScale="1">
        <p:scale>
          <a:sx n="104" d="100"/>
          <a:sy n="104" d="100"/>
        </p:scale>
        <p:origin x="1840"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4/7/25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11</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56</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4/7/25</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4/7/25</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4/7/25</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4/7/25</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4/7/25</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4/7/25</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4/7/25</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4/7/25</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4/7/25</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4/7/25</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4/7/25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hyperlink" Target="https://www.youtube.com/watch?v=RUyM-I6_yFM&amp;ab_channel=MarketWat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4/7/25</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1524000" y="1528161"/>
            <a:ext cx="9754970" cy="3460306"/>
          </a:xfrm>
          <a:prstGeom prst="rect">
            <a:avLst/>
          </a:prstGeom>
        </p:spPr>
      </p:pic>
      <p:sp>
        <p:nvSpPr>
          <p:cNvPr id="8" name="Rectangle 7">
            <a:extLst>
              <a:ext uri="{FF2B5EF4-FFF2-40B4-BE49-F238E27FC236}">
                <a16:creationId xmlns:a16="http://schemas.microsoft.com/office/drawing/2014/main" id="{6572D90C-B14A-7DF0-37ED-B151BE082338}"/>
              </a:ext>
            </a:extLst>
          </p:cNvPr>
          <p:cNvSpPr/>
          <p:nvPr/>
        </p:nvSpPr>
        <p:spPr>
          <a:xfrm>
            <a:off x="1518144" y="5109091"/>
            <a:ext cx="975497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Using just RSI, MACD &amp; merging the two into a single rule, I was able to beat the SP500 trading only 20 stocks, BUT only a 4% gain.  </a:t>
            </a:r>
            <a:r>
              <a:rPr lang="en-US" sz="1600" i="1" dirty="0"/>
              <a:t>This was done within a “simulated” trading game</a:t>
            </a:r>
            <a:r>
              <a:rPr lang="en-US" sz="1600" dirty="0"/>
              <a:t>. I am not advocating for day trading.</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word of caution.</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11</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3D0-68FF-C5F2-CAF6-325AA7FB5174}"/>
              </a:ext>
            </a:extLst>
          </p:cNvPr>
          <p:cNvSpPr>
            <a:spLocks noGrp="1"/>
          </p:cNvSpPr>
          <p:nvPr>
            <p:ph type="title"/>
          </p:nvPr>
        </p:nvSpPr>
        <p:spPr/>
        <p:txBody>
          <a:bodyPr>
            <a:normAutofit fontScale="90000"/>
          </a:bodyPr>
          <a:lstStyle/>
          <a:p>
            <a:r>
              <a:rPr lang="en-US" dirty="0"/>
              <a:t>Bonus!  </a:t>
            </a:r>
          </a:p>
        </p:txBody>
      </p:sp>
      <p:sp>
        <p:nvSpPr>
          <p:cNvPr id="3" name="Date Placeholder 2">
            <a:extLst>
              <a:ext uri="{FF2B5EF4-FFF2-40B4-BE49-F238E27FC236}">
                <a16:creationId xmlns:a16="http://schemas.microsoft.com/office/drawing/2014/main" id="{4E2B39ED-3E9C-5CFD-646A-2899001B5151}"/>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F9E75671-C2D9-96B9-4433-BA4D34544623}"/>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CFA3BC1-8033-CEB6-73AB-3256A1C0100A}"/>
              </a:ext>
            </a:extLst>
          </p:cNvPr>
          <p:cNvSpPr>
            <a:spLocks noGrp="1"/>
          </p:cNvSpPr>
          <p:nvPr>
            <p:ph type="sldNum" sz="quarter" idx="4"/>
          </p:nvPr>
        </p:nvSpPr>
        <p:spPr/>
        <p:txBody>
          <a:bodyPr/>
          <a:lstStyle/>
          <a:p>
            <a:fld id="{37290FF7-652B-4475-AEAB-8B1A5D23AE09}" type="slidenum">
              <a:rPr lang="en-US" smtClean="0"/>
              <a:t>17</a:t>
            </a:fld>
            <a:endParaRPr lang="en-US"/>
          </a:p>
        </p:txBody>
      </p:sp>
      <p:sp>
        <p:nvSpPr>
          <p:cNvPr id="6" name="Rectangle 5">
            <a:extLst>
              <a:ext uri="{FF2B5EF4-FFF2-40B4-BE49-F238E27FC236}">
                <a16:creationId xmlns:a16="http://schemas.microsoft.com/office/drawing/2014/main" id="{E9E60CC7-3A7D-CDA6-BFAA-B015D413DA6A}"/>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US Government has broadly applied tariffs to every country and even unpopulated islands.</a:t>
            </a:r>
          </a:p>
        </p:txBody>
      </p:sp>
      <p:sp>
        <p:nvSpPr>
          <p:cNvPr id="7" name="TextBox 6">
            <a:extLst>
              <a:ext uri="{FF2B5EF4-FFF2-40B4-BE49-F238E27FC236}">
                <a16:creationId xmlns:a16="http://schemas.microsoft.com/office/drawing/2014/main" id="{D06C1930-C5D5-2484-3B06-D23AB1CCB53B}"/>
              </a:ext>
            </a:extLst>
          </p:cNvPr>
          <p:cNvSpPr txBox="1"/>
          <p:nvPr/>
        </p:nvSpPr>
        <p:spPr>
          <a:xfrm>
            <a:off x="361507" y="2070638"/>
            <a:ext cx="11525693"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Do these tariffs change something you believe about the company’s business model?  Let’s look at history…</a:t>
            </a:r>
          </a:p>
          <a:p>
            <a:endParaRPr lang="en-US" b="1" dirty="0"/>
          </a:p>
          <a:p>
            <a:pPr marL="285750" indent="-285750">
              <a:buFont typeface="Arial" panose="020B0604020202020204" pitchFamily="34" charset="0"/>
              <a:buChar char="•"/>
            </a:pPr>
            <a:r>
              <a:rPr lang="en-US" b="1" dirty="0"/>
              <a:t>Fundamental Trading  </a:t>
            </a:r>
            <a:r>
              <a:rPr lang="en-US" dirty="0"/>
              <a:t>- Financial indicators for multi-nationals would be impacted.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the stock market is crashing, all indications are negative! Sell!!</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volatility &amp; volume are good for us.</a:t>
            </a:r>
          </a:p>
        </p:txBody>
      </p:sp>
    </p:spTree>
    <p:extLst>
      <p:ext uri="{BB962C8B-B14F-4D97-AF65-F5344CB8AC3E}">
        <p14:creationId xmlns:p14="http://schemas.microsoft.com/office/powerpoint/2010/main" val="3706024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2144985" cy="1077218"/>
          </a:xfrm>
          <a:prstGeom prst="rect">
            <a:avLst/>
          </a:prstGeom>
          <a:noFill/>
        </p:spPr>
        <p:txBody>
          <a:bodyPr wrap="square" rtlCol="0">
            <a:spAutoFit/>
          </a:bodyPr>
          <a:lstStyle/>
          <a:p>
            <a:pPr algn="ctr"/>
            <a:r>
              <a:rPr lang="en-US" sz="1600" dirty="0"/>
              <a:t>Missed </a:t>
            </a:r>
            <a:r>
              <a:rPr lang="en-US" sz="1600" dirty="0" err="1"/>
              <a:t>Qrtly</a:t>
            </a:r>
            <a:r>
              <a:rPr lang="en-US" sz="1600" dirty="0"/>
              <a:t> Earnings &amp;</a:t>
            </a:r>
          </a:p>
          <a:p>
            <a:pPr algn="ctr"/>
            <a:r>
              <a:rPr lang="en-US" sz="1600" dirty="0"/>
              <a:t>Dumped chemicals into a waterway [</a:t>
            </a:r>
            <a:r>
              <a:rPr lang="en-US" sz="1600" dirty="0" err="1"/>
              <a:t>epa</a:t>
            </a:r>
            <a:r>
              <a:rPr lang="en-US" sz="1600" dirty="0"/>
              <a:t> fines]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118294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32</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4128752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33</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34</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623816" y="3760096"/>
            <a:ext cx="4540451" cy="2940352"/>
          </a:xfrm>
          <a:prstGeom prst="rect">
            <a:avLst/>
          </a:prstGeom>
          <a:ln>
            <a:solidFill>
              <a:schemeClr val="tx1"/>
            </a:solidFill>
          </a:ln>
        </p:spPr>
      </p:pic>
      <p:pic>
        <p:nvPicPr>
          <p:cNvPr id="6" name="Picture 5">
            <a:extLst>
              <a:ext uri="{FF2B5EF4-FFF2-40B4-BE49-F238E27FC236}">
                <a16:creationId xmlns:a16="http://schemas.microsoft.com/office/drawing/2014/main" id="{6081337D-2DA0-99BA-E1A2-52D0AFE8E0AE}"/>
              </a:ext>
            </a:extLst>
          </p:cNvPr>
          <p:cNvPicPr>
            <a:picLocks noChangeAspect="1"/>
          </p:cNvPicPr>
          <p:nvPr/>
        </p:nvPicPr>
        <p:blipFill>
          <a:blip r:embed="rId5"/>
          <a:stretch>
            <a:fillRect/>
          </a:stretch>
        </p:blipFill>
        <p:spPr>
          <a:xfrm>
            <a:off x="6698915" y="3719921"/>
            <a:ext cx="4114801" cy="2636429"/>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4140-E414-1D59-1774-6AC7F982CBDC}"/>
              </a:ext>
            </a:extLst>
          </p:cNvPr>
          <p:cNvSpPr>
            <a:spLocks noGrp="1"/>
          </p:cNvSpPr>
          <p:nvPr>
            <p:ph type="title"/>
          </p:nvPr>
        </p:nvSpPr>
        <p:spPr>
          <a:xfrm>
            <a:off x="210065" y="365125"/>
            <a:ext cx="11602994" cy="495487"/>
          </a:xfrm>
        </p:spPr>
        <p:txBody>
          <a:bodyPr>
            <a:normAutofit fontScale="90000"/>
          </a:bodyPr>
          <a:lstStyle/>
          <a:p>
            <a:r>
              <a:rPr lang="en-US" dirty="0"/>
              <a:t>And now recent tariffs have also impacted the market.</a:t>
            </a:r>
          </a:p>
        </p:txBody>
      </p:sp>
      <p:sp>
        <p:nvSpPr>
          <p:cNvPr id="3" name="Date Placeholder 2">
            <a:extLst>
              <a:ext uri="{FF2B5EF4-FFF2-40B4-BE49-F238E27FC236}">
                <a16:creationId xmlns:a16="http://schemas.microsoft.com/office/drawing/2014/main" id="{AA8A27A0-89A3-618B-7770-0642C1CC5A19}"/>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3DD19F95-AEDF-1587-22AF-D21F58D54F7C}"/>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44DB235-F884-3C52-D392-51FC0218AF31}"/>
              </a:ext>
            </a:extLst>
          </p:cNvPr>
          <p:cNvSpPr>
            <a:spLocks noGrp="1"/>
          </p:cNvSpPr>
          <p:nvPr>
            <p:ph type="sldNum" sz="quarter" idx="4"/>
          </p:nvPr>
        </p:nvSpPr>
        <p:spPr/>
        <p:txBody>
          <a:bodyPr/>
          <a:lstStyle/>
          <a:p>
            <a:fld id="{37290FF7-652B-4475-AEAB-8B1A5D23AE09}" type="slidenum">
              <a:rPr lang="en-US" smtClean="0"/>
              <a:t>35</a:t>
            </a:fld>
            <a:endParaRPr lang="en-US"/>
          </a:p>
        </p:txBody>
      </p:sp>
      <p:pic>
        <p:nvPicPr>
          <p:cNvPr id="6" name="Picture 5">
            <a:extLst>
              <a:ext uri="{FF2B5EF4-FFF2-40B4-BE49-F238E27FC236}">
                <a16:creationId xmlns:a16="http://schemas.microsoft.com/office/drawing/2014/main" id="{C3BA7B70-DC97-8F93-2048-37B2B0CA07D4}"/>
              </a:ext>
            </a:extLst>
          </p:cNvPr>
          <p:cNvPicPr>
            <a:picLocks noChangeAspect="1"/>
          </p:cNvPicPr>
          <p:nvPr/>
        </p:nvPicPr>
        <p:blipFill>
          <a:blip r:embed="rId2"/>
          <a:stretch>
            <a:fillRect/>
          </a:stretch>
        </p:blipFill>
        <p:spPr>
          <a:xfrm>
            <a:off x="177114" y="1310035"/>
            <a:ext cx="6013673" cy="4732815"/>
          </a:xfrm>
          <a:prstGeom prst="rect">
            <a:avLst/>
          </a:prstGeom>
        </p:spPr>
      </p:pic>
      <p:pic>
        <p:nvPicPr>
          <p:cNvPr id="7" name="Picture 6">
            <a:extLst>
              <a:ext uri="{FF2B5EF4-FFF2-40B4-BE49-F238E27FC236}">
                <a16:creationId xmlns:a16="http://schemas.microsoft.com/office/drawing/2014/main" id="{E022AFD4-39E8-BC30-0834-FE0C9001F588}"/>
              </a:ext>
            </a:extLst>
          </p:cNvPr>
          <p:cNvPicPr>
            <a:picLocks noChangeAspect="1"/>
          </p:cNvPicPr>
          <p:nvPr/>
        </p:nvPicPr>
        <p:blipFill>
          <a:blip r:embed="rId3"/>
          <a:stretch>
            <a:fillRect/>
          </a:stretch>
        </p:blipFill>
        <p:spPr>
          <a:xfrm>
            <a:off x="6096000" y="1310035"/>
            <a:ext cx="6013674" cy="4732816"/>
          </a:xfrm>
          <a:prstGeom prst="rect">
            <a:avLst/>
          </a:prstGeom>
        </p:spPr>
      </p:pic>
    </p:spTree>
    <p:extLst>
      <p:ext uri="{BB962C8B-B14F-4D97-AF65-F5344CB8AC3E}">
        <p14:creationId xmlns:p14="http://schemas.microsoft.com/office/powerpoint/2010/main" val="3076560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36</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39</a:t>
            </a:fld>
            <a:endParaRPr lang="en-US"/>
          </a:p>
        </p:txBody>
      </p:sp>
      <p:sp>
        <p:nvSpPr>
          <p:cNvPr id="7" name="TextBox 6"/>
          <p:cNvSpPr txBox="1"/>
          <p:nvPr/>
        </p:nvSpPr>
        <p:spPr>
          <a:xfrm>
            <a:off x="287863" y="1371598"/>
            <a:ext cx="6884257" cy="923330"/>
          </a:xfrm>
          <a:prstGeom prst="rect">
            <a:avLst/>
          </a:prstGeom>
          <a:noFill/>
        </p:spPr>
        <p:txBody>
          <a:bodyPr wrap="none" rtlCol="0">
            <a:spAutoFit/>
          </a:bodyPr>
          <a:lstStyle/>
          <a:p>
            <a:r>
              <a:rPr lang="en-US" dirty="0"/>
              <a:t>1. Indicator:</a:t>
            </a:r>
          </a:p>
          <a:p>
            <a:r>
              <a:rPr lang="en-US" dirty="0"/>
              <a:t>If the daily Rishi Sunak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Rishi’s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50</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B_TTR.R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54</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203003"/>
            <a:ext cx="2420034" cy="830997"/>
          </a:xfrm>
          <a:prstGeom prst="rect">
            <a:avLst/>
          </a:prstGeom>
          <a:noFill/>
        </p:spPr>
        <p:txBody>
          <a:bodyPr wrap="square" rtlCol="0">
            <a:spAutoFit/>
          </a:bodyPr>
          <a:lstStyle/>
          <a:p>
            <a:r>
              <a:rPr lang="en-US" sz="1200" dirty="0"/>
              <a:t>Day to Day Return</a:t>
            </a:r>
          </a:p>
          <a:p>
            <a:r>
              <a:rPr lang="en-US" sz="1200" dirty="0"/>
              <a:t>Important if rule is sub one day periodicity or if one day of wild swings affects outcome</a:t>
            </a:r>
          </a:p>
        </p:txBody>
      </p:sp>
      <p:sp>
        <p:nvSpPr>
          <p:cNvPr id="12" name="TextBox 11"/>
          <p:cNvSpPr txBox="1"/>
          <p:nvPr/>
        </p:nvSpPr>
        <p:spPr>
          <a:xfrm>
            <a:off x="8401392" y="4318825"/>
            <a:ext cx="2266608" cy="830997"/>
          </a:xfrm>
          <a:prstGeom prst="rect">
            <a:avLst/>
          </a:prstGeom>
          <a:noFill/>
        </p:spPr>
        <p:txBody>
          <a:bodyPr wrap="square" rtlCol="0">
            <a:spAutoFit/>
          </a:bodyPr>
          <a:lstStyle/>
          <a:p>
            <a:r>
              <a:rPr lang="en-US" sz="1200" dirty="0"/>
              <a:t>Peak to trough % change, used to understand volatility and a maximum you might lose when its not going well.</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56</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C_TTR_50Day_200Day_SMA.R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dirty="0"/>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4/7/25</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Kwartler </a:t>
            </a:r>
          </a:p>
        </p:txBody>
      </p:sp>
    </p:spTree>
    <p:extLst>
      <p:ext uri="{BB962C8B-B14F-4D97-AF65-F5344CB8AC3E}">
        <p14:creationId xmlns:p14="http://schemas.microsoft.com/office/powerpoint/2010/main" val="780651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D_TTR.R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64</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2238531" y="3880562"/>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2079620" y="2777713"/>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
        <p:nvSpPr>
          <p:cNvPr id="6" name="Oval 5">
            <a:extLst>
              <a:ext uri="{FF2B5EF4-FFF2-40B4-BE49-F238E27FC236}">
                <a16:creationId xmlns:a16="http://schemas.microsoft.com/office/drawing/2014/main" id="{5D04DC3C-8742-6162-2094-621ABE780B6D}"/>
              </a:ext>
            </a:extLst>
          </p:cNvPr>
          <p:cNvSpPr/>
          <p:nvPr/>
        </p:nvSpPr>
        <p:spPr>
          <a:xfrm>
            <a:off x="7019119" y="282287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BDC719-A7B3-285B-CEE8-A6845734A44E}"/>
              </a:ext>
            </a:extLst>
          </p:cNvPr>
          <p:cNvSpPr txBox="1"/>
          <p:nvPr/>
        </p:nvSpPr>
        <p:spPr>
          <a:xfrm>
            <a:off x="7064341" y="2441096"/>
            <a:ext cx="1366080" cy="430887"/>
          </a:xfrm>
          <a:prstGeom prst="rect">
            <a:avLst/>
          </a:prstGeom>
          <a:noFill/>
        </p:spPr>
        <p:txBody>
          <a:bodyPr wrap="none" rtlCol="0">
            <a:spAutoFit/>
          </a:bodyPr>
          <a:lstStyle/>
          <a:p>
            <a:r>
              <a:rPr lang="en-US" sz="1100" dirty="0"/>
              <a:t>Potential Entry point</a:t>
            </a:r>
          </a:p>
          <a:p>
            <a:r>
              <a:rPr lang="en-US" sz="1100" dirty="0"/>
              <a:t> but still weaking</a:t>
            </a:r>
          </a:p>
        </p:txBody>
      </p:sp>
      <p:sp>
        <p:nvSpPr>
          <p:cNvPr id="9" name="Oval 8">
            <a:extLst>
              <a:ext uri="{FF2B5EF4-FFF2-40B4-BE49-F238E27FC236}">
                <a16:creationId xmlns:a16="http://schemas.microsoft.com/office/drawing/2014/main" id="{61CD5612-46E7-846F-424E-5244F007E08E}"/>
              </a:ext>
            </a:extLst>
          </p:cNvPr>
          <p:cNvSpPr/>
          <p:nvPr/>
        </p:nvSpPr>
        <p:spPr>
          <a:xfrm>
            <a:off x="7610431" y="3389799"/>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68DFEF-B747-C382-6B9D-3A31F876AE05}"/>
              </a:ext>
            </a:extLst>
          </p:cNvPr>
          <p:cNvSpPr/>
          <p:nvPr/>
        </p:nvSpPr>
        <p:spPr>
          <a:xfrm>
            <a:off x="8092015" y="392015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4C555E-4D91-85B7-7B58-A33008A7F49A}"/>
              </a:ext>
            </a:extLst>
          </p:cNvPr>
          <p:cNvSpPr txBox="1"/>
          <p:nvPr/>
        </p:nvSpPr>
        <p:spPr>
          <a:xfrm>
            <a:off x="7729183" y="3190320"/>
            <a:ext cx="1343638" cy="261610"/>
          </a:xfrm>
          <a:prstGeom prst="rect">
            <a:avLst/>
          </a:prstGeom>
          <a:noFill/>
        </p:spPr>
        <p:txBody>
          <a:bodyPr wrap="none" rtlCol="0">
            <a:spAutoFit/>
          </a:bodyPr>
          <a:lstStyle/>
          <a:p>
            <a:r>
              <a:rPr lang="en-US" sz="1100" dirty="0"/>
              <a:t>Weakening Demand</a:t>
            </a:r>
          </a:p>
        </p:txBody>
      </p:sp>
      <p:sp>
        <p:nvSpPr>
          <p:cNvPr id="19" name="TextBox 18">
            <a:extLst>
              <a:ext uri="{FF2B5EF4-FFF2-40B4-BE49-F238E27FC236}">
                <a16:creationId xmlns:a16="http://schemas.microsoft.com/office/drawing/2014/main" id="{A3D20C3F-6FC7-2C97-1871-5C48B91CB3B1}"/>
              </a:ext>
            </a:extLst>
          </p:cNvPr>
          <p:cNvSpPr txBox="1"/>
          <p:nvPr/>
        </p:nvSpPr>
        <p:spPr>
          <a:xfrm>
            <a:off x="8175343" y="3672328"/>
            <a:ext cx="1189749" cy="261610"/>
          </a:xfrm>
          <a:prstGeom prst="rect">
            <a:avLst/>
          </a:prstGeom>
          <a:noFill/>
        </p:spPr>
        <p:txBody>
          <a:bodyPr wrap="none" rtlCol="0">
            <a:spAutoFit/>
          </a:bodyPr>
          <a:lstStyle/>
          <a:p>
            <a:r>
              <a:rPr lang="en-US" sz="1100" dirty="0"/>
              <a:t>Entering oversold</a:t>
            </a:r>
          </a:p>
        </p:txBody>
      </p:sp>
      <p:sp>
        <p:nvSpPr>
          <p:cNvPr id="21" name="Oval 20">
            <a:extLst>
              <a:ext uri="{FF2B5EF4-FFF2-40B4-BE49-F238E27FC236}">
                <a16:creationId xmlns:a16="http://schemas.microsoft.com/office/drawing/2014/main" id="{800D54C4-8BD9-2F58-2F1D-556EED168826}"/>
              </a:ext>
            </a:extLst>
          </p:cNvPr>
          <p:cNvSpPr/>
          <p:nvPr/>
        </p:nvSpPr>
        <p:spPr>
          <a:xfrm>
            <a:off x="9166682" y="393815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687372-DCE0-9E99-56B0-FAC475C6B81B}"/>
              </a:ext>
            </a:extLst>
          </p:cNvPr>
          <p:cNvSpPr txBox="1"/>
          <p:nvPr/>
        </p:nvSpPr>
        <p:spPr>
          <a:xfrm>
            <a:off x="9337914" y="3878298"/>
            <a:ext cx="1742785" cy="261610"/>
          </a:xfrm>
          <a:prstGeom prst="rect">
            <a:avLst/>
          </a:prstGeom>
          <a:noFill/>
        </p:spPr>
        <p:txBody>
          <a:bodyPr wrap="none" rtlCol="0">
            <a:spAutoFit/>
          </a:bodyPr>
          <a:lstStyle/>
          <a:p>
            <a:r>
              <a:rPr lang="en-US" sz="1100" dirty="0"/>
              <a:t>Buy-strengthening demand</a:t>
            </a:r>
          </a:p>
        </p:txBody>
      </p:sp>
    </p:spTree>
    <p:extLst>
      <p:ext uri="{BB962C8B-B14F-4D97-AF65-F5344CB8AC3E}">
        <p14:creationId xmlns:p14="http://schemas.microsoft.com/office/powerpoint/2010/main" val="2975480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69</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255008" y="1532247"/>
            <a:ext cx="7468564" cy="646331"/>
          </a:xfrm>
          <a:prstGeom prst="rect">
            <a:avLst/>
          </a:prstGeom>
          <a:noFill/>
        </p:spPr>
        <p:txBody>
          <a:bodyPr wrap="square" rtlCol="0">
            <a:spAutoFit/>
          </a:bodyPr>
          <a:lstStyle/>
          <a:p>
            <a:r>
              <a:rPr lang="en-US" dirty="0"/>
              <a:t>Avg Gain = 10 of the last 14 days, the stock went up 1 point per day (10 points)</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255008" y="2454668"/>
            <a:ext cx="7571232" cy="646331"/>
          </a:xfrm>
          <a:prstGeom prst="rect">
            <a:avLst/>
          </a:prstGeom>
          <a:noFill/>
        </p:spPr>
        <p:txBody>
          <a:bodyPr wrap="square" rtlCol="0">
            <a:spAutoFit/>
          </a:bodyPr>
          <a:lstStyle/>
          <a:p>
            <a:r>
              <a:rPr lang="en-US" dirty="0"/>
              <a:t>Avg Loss = 4 of the last 14 days, the stock went down 1 point per day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70</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71</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72</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73</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74</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E_TTR.R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4" name="Rectangle 3">
            <a:extLst>
              <a:ext uri="{FF2B5EF4-FFF2-40B4-BE49-F238E27FC236}">
                <a16:creationId xmlns:a16="http://schemas.microsoft.com/office/drawing/2014/main" id="{5CD3BAEF-AC5B-D813-01AA-0D51C68BE8AA}"/>
              </a:ext>
            </a:extLst>
          </p:cNvPr>
          <p:cNvSpPr/>
          <p:nvPr/>
        </p:nvSpPr>
        <p:spPr>
          <a:xfrm>
            <a:off x="731520" y="4840224"/>
            <a:ext cx="1116787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If you want to try this from a more advanced perspective check out this blog:</a:t>
            </a:r>
          </a:p>
          <a:p>
            <a:pPr algn="ctr"/>
            <a:r>
              <a:rPr lang="en-US" dirty="0"/>
              <a:t>https://lf0.com/post/understanding-</a:t>
            </a:r>
            <a:r>
              <a:rPr lang="en-US" dirty="0" err="1"/>
              <a:t>ttr</a:t>
            </a:r>
            <a:r>
              <a:rPr lang="en-US" dirty="0"/>
              <a:t>-package/technical-trading-rules/</a:t>
            </a:r>
          </a:p>
        </p:txBody>
      </p:sp>
    </p:spTree>
    <p:extLst>
      <p:ext uri="{BB962C8B-B14F-4D97-AF65-F5344CB8AC3E}">
        <p14:creationId xmlns:p14="http://schemas.microsoft.com/office/powerpoint/2010/main" val="377934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445E-5A83-FDDE-03BD-55DDF89D9935}"/>
              </a:ext>
            </a:extLst>
          </p:cNvPr>
          <p:cNvSpPr>
            <a:spLocks noGrp="1"/>
          </p:cNvSpPr>
          <p:nvPr>
            <p:ph type="title"/>
          </p:nvPr>
        </p:nvSpPr>
        <p:spPr/>
        <p:txBody>
          <a:bodyPr>
            <a:normAutofit fontScale="90000"/>
          </a:bodyPr>
          <a:lstStyle/>
          <a:p>
            <a:r>
              <a:rPr lang="en-US" dirty="0"/>
              <a:t>HFTs in a nutshell</a:t>
            </a:r>
          </a:p>
        </p:txBody>
      </p:sp>
      <p:sp>
        <p:nvSpPr>
          <p:cNvPr id="3" name="Date Placeholder 2">
            <a:extLst>
              <a:ext uri="{FF2B5EF4-FFF2-40B4-BE49-F238E27FC236}">
                <a16:creationId xmlns:a16="http://schemas.microsoft.com/office/drawing/2014/main" id="{305DD96F-1B7D-2F15-29C7-AF13F76CDCE1}"/>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DBFD622-4B42-D20E-FEEF-D93D0E4A359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E2916E2-546D-BB76-88C0-070A490B2564}"/>
              </a:ext>
            </a:extLst>
          </p:cNvPr>
          <p:cNvSpPr>
            <a:spLocks noGrp="1"/>
          </p:cNvSpPr>
          <p:nvPr>
            <p:ph type="sldNum" sz="quarter" idx="4"/>
          </p:nvPr>
        </p:nvSpPr>
        <p:spPr/>
        <p:txBody>
          <a:bodyPr/>
          <a:lstStyle/>
          <a:p>
            <a:fld id="{37290FF7-652B-4475-AEAB-8B1A5D23AE09}" type="slidenum">
              <a:rPr lang="en-US" smtClean="0"/>
              <a:t>9</a:t>
            </a:fld>
            <a:endParaRPr lang="en-US"/>
          </a:p>
        </p:txBody>
      </p:sp>
      <p:sp>
        <p:nvSpPr>
          <p:cNvPr id="7" name="TextBox 6">
            <a:extLst>
              <a:ext uri="{FF2B5EF4-FFF2-40B4-BE49-F238E27FC236}">
                <a16:creationId xmlns:a16="http://schemas.microsoft.com/office/drawing/2014/main" id="{509C44B4-98B2-C512-07B7-A3506A3BB2EC}"/>
              </a:ext>
            </a:extLst>
          </p:cNvPr>
          <p:cNvSpPr txBox="1"/>
          <p:nvPr/>
        </p:nvSpPr>
        <p:spPr>
          <a:xfrm>
            <a:off x="86497" y="6033184"/>
            <a:ext cx="8711514" cy="646331"/>
          </a:xfrm>
          <a:prstGeom prst="rect">
            <a:avLst/>
          </a:prstGeom>
          <a:noFill/>
        </p:spPr>
        <p:txBody>
          <a:bodyPr wrap="square">
            <a:spAutoFit/>
          </a:bodyPr>
          <a:lstStyle/>
          <a:p>
            <a:r>
              <a:rPr lang="en-US" dirty="0">
                <a:hlinkClick r:id="rId4"/>
              </a:rPr>
              <a:t>https://www.youtube.com/watch?v=RUyM-I6_yFM&amp;ab_channel=MarketWatch</a:t>
            </a:r>
            <a:endParaRPr lang="en-US" dirty="0"/>
          </a:p>
          <a:p>
            <a:endParaRPr lang="en-US" dirty="0"/>
          </a:p>
        </p:txBody>
      </p:sp>
      <p:pic>
        <p:nvPicPr>
          <p:cNvPr id="8" name="04. Presentation Video - SOONKI MIN.mp4">
            <a:hlinkClick r:id="" action="ppaction://media"/>
            <a:extLst>
              <a:ext uri="{FF2B5EF4-FFF2-40B4-BE49-F238E27FC236}">
                <a16:creationId xmlns:a16="http://schemas.microsoft.com/office/drawing/2014/main" id="{3E6600EA-8296-39F8-907E-B1DAAF6B65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7120" y="1202313"/>
            <a:ext cx="8257760" cy="4438546"/>
          </a:xfrm>
          <a:prstGeom prst="rect">
            <a:avLst/>
          </a:prstGeom>
        </p:spPr>
      </p:pic>
    </p:spTree>
    <p:extLst>
      <p:ext uri="{BB962C8B-B14F-4D97-AF65-F5344CB8AC3E}">
        <p14:creationId xmlns:p14="http://schemas.microsoft.com/office/powerpoint/2010/main" val="98270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3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TotalTime>
  <Words>4508</Words>
  <Application>Microsoft Macintosh PowerPoint</Application>
  <PresentationFormat>Widescreen</PresentationFormat>
  <Paragraphs>710</Paragraphs>
  <Slides>75</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Consolas</vt:lpstr>
      <vt:lpstr>1_Office Theme</vt:lpstr>
      <vt:lpstr>Equities</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HFTs in a nutshell</vt:lpstr>
      <vt:lpstr>Speaking of Knight Cap</vt:lpstr>
      <vt:lpstr>Keep in mind for trading…</vt:lpstr>
      <vt:lpstr>What type?</vt:lpstr>
      <vt:lpstr>What type?</vt:lpstr>
      <vt:lpstr>What type?</vt:lpstr>
      <vt:lpstr>What type?</vt:lpstr>
      <vt:lpstr>What type?</vt:lpstr>
      <vt:lpstr>Bonus!  </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And now recent tariffs have also impacted the market.</vt:lpstr>
      <vt:lpstr>R has many API related libraries.</vt:lpstr>
      <vt:lpstr>Interpreting a Candlestick Chart</vt:lpstr>
      <vt:lpstr>Let’s Practice! Open A_TTR.R</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Open B_TTR.R</vt:lpstr>
      <vt:lpstr>How does SMA become an indicator? MSFT 50 &amp; 200 day SMA</vt:lpstr>
      <vt:lpstr>How does SMA become an indicator? MSFT 50 &amp; 200 day SMA</vt:lpstr>
      <vt:lpstr>Do people really use SMA?</vt:lpstr>
      <vt:lpstr>Once you have an indicator you must test it.</vt:lpstr>
      <vt:lpstr>Interpreting the Rate of Change (ROC)</vt:lpstr>
      <vt:lpstr>Open C_TTR_50Day_200Day_SMA.R</vt:lpstr>
      <vt:lpstr>Moving Average Convergence Divergence</vt:lpstr>
      <vt:lpstr>Moving Average Convergence Divergence</vt:lpstr>
      <vt:lpstr>Moving Average Convergence Divergence</vt:lpstr>
      <vt:lpstr>Moving Average Convergence Divergence</vt:lpstr>
      <vt:lpstr>Moving Average Convergence Divergence</vt:lpstr>
      <vt:lpstr>Open D_TTR.R</vt:lpstr>
      <vt:lpstr>As a momentum indicator…</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E_TTR.R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Ted Kwartler</cp:lastModifiedBy>
  <cp:revision>19</cp:revision>
  <dcterms:created xsi:type="dcterms:W3CDTF">2020-11-02T03:34:41Z</dcterms:created>
  <dcterms:modified xsi:type="dcterms:W3CDTF">2025-04-07T23:41:17Z</dcterms:modified>
</cp:coreProperties>
</file>